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7" r:id="rId3"/>
    <p:sldId id="275" r:id="rId4"/>
    <p:sldId id="308" r:id="rId5"/>
    <p:sldId id="274" r:id="rId6"/>
    <p:sldId id="277" r:id="rId7"/>
    <p:sldId id="298" r:id="rId8"/>
    <p:sldId id="299" r:id="rId9"/>
    <p:sldId id="300" r:id="rId10"/>
    <p:sldId id="301" r:id="rId11"/>
    <p:sldId id="297" r:id="rId12"/>
    <p:sldId id="311" r:id="rId13"/>
    <p:sldId id="312" r:id="rId14"/>
    <p:sldId id="302" r:id="rId15"/>
    <p:sldId id="278" r:id="rId16"/>
    <p:sldId id="279" r:id="rId17"/>
    <p:sldId id="280" r:id="rId18"/>
    <p:sldId id="281" r:id="rId19"/>
    <p:sldId id="283" r:id="rId20"/>
    <p:sldId id="282" r:id="rId21"/>
    <p:sldId id="319" r:id="rId22"/>
    <p:sldId id="284" r:id="rId23"/>
    <p:sldId id="313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314" r:id="rId32"/>
    <p:sldId id="318" r:id="rId33"/>
    <p:sldId id="292" r:id="rId34"/>
    <p:sldId id="315" r:id="rId35"/>
    <p:sldId id="305" r:id="rId36"/>
    <p:sldId id="293" r:id="rId37"/>
    <p:sldId id="306" r:id="rId38"/>
    <p:sldId id="294" r:id="rId39"/>
    <p:sldId id="295" r:id="rId40"/>
    <p:sldId id="307" r:id="rId41"/>
    <p:sldId id="296" r:id="rId42"/>
    <p:sldId id="303" r:id="rId43"/>
    <p:sldId id="304" r:id="rId44"/>
    <p:sldId id="320" r:id="rId45"/>
    <p:sldId id="309" r:id="rId46"/>
    <p:sldId id="310" r:id="rId47"/>
    <p:sldId id="317" r:id="rId48"/>
    <p:sldId id="276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164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Introduction to Portal frames</a:t>
            </a:r>
            <a:endParaRPr lang="en-GB" sz="3600" b="1" dirty="0"/>
          </a:p>
        </p:txBody>
      </p:sp>
      <p:pic>
        <p:nvPicPr>
          <p:cNvPr id="19458" name="Picture 2" descr="E:\HCOE\BC IV\Pics\Portal frames\105005-445688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1362075"/>
            <a:ext cx="8868490" cy="4733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Introduction to Portal frames</a:t>
            </a:r>
            <a:endParaRPr lang="en-GB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066800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Portal Frames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</a:t>
            </a:r>
            <a:r>
              <a:rPr lang="en-AU" sz="2800" dirty="0" smtClean="0">
                <a:ea typeface="MS Mincho" pitchFamily="17" charset="-128"/>
              </a:rPr>
              <a:t>A continuous or rigid frame which has the basic characteristic of a rigid or restrained joints between the supporting members (columns) and the spanning members (beams)</a:t>
            </a:r>
            <a:endParaRPr lang="en-GB" sz="2800" dirty="0"/>
          </a:p>
        </p:txBody>
      </p:sp>
      <p:pic>
        <p:nvPicPr>
          <p:cNvPr id="5" name="Picture 2" descr="C:\Users\Arjun\HEC\Building Construction\portal frames\portal-frames-450x28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76600"/>
            <a:ext cx="5534528" cy="350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Introduction to Portal frames</a:t>
            </a:r>
            <a:endParaRPr lang="en-GB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066800"/>
            <a:ext cx="8305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Portal Frames</a:t>
            </a:r>
            <a:endParaRPr lang="en-GB" sz="2800" dirty="0" smtClean="0"/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Designed in such a way that it has no intermediate columns, as a result large open areas can easily be created within the structure.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Portal frames are made in a variety of shapes and sizes. 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They are usually made from steel but can also be made from concrete or timber. 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Introduction to Portal frames</a:t>
            </a:r>
            <a:endParaRPr lang="en-GB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066800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b="1" dirty="0" smtClean="0"/>
              <a:t>Joints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Joints in portal frame need special consideration especially in transfer of stress from beam to column.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Horizontal thrust/rotational movement at foundation connection needs consideration as well</a:t>
            </a:r>
            <a:endParaRPr lang="en-A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Introduction to Portal frames</a:t>
            </a:r>
            <a:endParaRPr lang="en-GB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066800"/>
            <a:ext cx="8305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Uses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Generally used for single storey construction which require a large unobstructed floor space</a:t>
            </a:r>
          </a:p>
          <a:p>
            <a:pPr>
              <a:buFont typeface="Arial" pitchFamily="34" charset="0"/>
              <a:buChar char="•"/>
            </a:pPr>
            <a:endParaRPr lang="en-GB" sz="2800" dirty="0" smtClean="0"/>
          </a:p>
          <a:p>
            <a:pPr marL="514350" indent="-514350">
              <a:buAutoNum type="arabicPeriod"/>
            </a:pPr>
            <a:r>
              <a:rPr lang="en-GB" sz="2800" dirty="0" smtClean="0"/>
              <a:t>Factories</a:t>
            </a:r>
          </a:p>
          <a:p>
            <a:pPr marL="514350" indent="-514350">
              <a:buAutoNum type="arabicPeriod"/>
            </a:pPr>
            <a:r>
              <a:rPr lang="en-GB" sz="2800" dirty="0" smtClean="0"/>
              <a:t>Shopping centres</a:t>
            </a:r>
          </a:p>
          <a:p>
            <a:pPr marL="514350" indent="-514350">
              <a:buAutoNum type="arabicPeriod"/>
            </a:pPr>
            <a:r>
              <a:rPr lang="en-GB" sz="2800" dirty="0" smtClean="0"/>
              <a:t>Warehouse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Single Storey Portal Frame Formats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Fixed or Rigid Portal Frame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All joints or connections are rigid giving lower bending moments than other formats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Used for small to medium span frames where moments at foundations are not excessive.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Single Storey Portal Frame Formats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Fixed or Rigid Portal Frame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20535" y="1674673"/>
            <a:ext cx="6651865" cy="4484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Single Storey Portal Frame Formats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Two Pin Portal Frame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Pin joints or hinges used at foundation connections to eliminate tendency of base to rotate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Used where high base moments and weak ground are encountered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Single Storey Portal Frame Formats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Two Pin Portal Frame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000250"/>
            <a:ext cx="7001764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Single Storey Portal Frame Formats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Three Pin Portal Frame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Pin joints or hinges used at foundation connections and at centre of beam which reduces bending moment in beam but increases deflection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Used as an alternative to a 2 pin frame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29540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685800" y="304800"/>
            <a:ext cx="762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Himalaya College of Engineering</a:t>
            </a:r>
          </a:p>
          <a:p>
            <a:pPr algn="ctr"/>
            <a:r>
              <a:rPr lang="en-GB" sz="3600" dirty="0" smtClean="0"/>
              <a:t>Department of Architecture</a:t>
            </a:r>
            <a:endParaRPr lang="en-GB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1752600" y="1396425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smtClean="0"/>
              <a:t>AR 604 Building Construction IV</a:t>
            </a:r>
            <a:endParaRPr lang="en-GB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2514600"/>
            <a:ext cx="8229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Lectures &amp; Practical - Wednesday &amp; Thursday</a:t>
            </a:r>
            <a:endParaRPr lang="en-GB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00800" y="6248400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Lecturer- Ar. Yam Rai</a:t>
            </a:r>
            <a:endParaRPr lang="en-GB" sz="2400" dirty="0"/>
          </a:p>
        </p:txBody>
      </p:sp>
      <p:pic>
        <p:nvPicPr>
          <p:cNvPr id="14338" name="Picture 2" descr="E:\HCOE\BC IV\Pics\Portal frames\416-Perth-Warehouse.jpg"/>
          <p:cNvPicPr>
            <a:picLocks noChangeAspect="1" noChangeArrowheads="1"/>
          </p:cNvPicPr>
          <p:nvPr/>
        </p:nvPicPr>
        <p:blipFill>
          <a:blip r:embed="rId2"/>
          <a:srcRect l="2326"/>
          <a:stretch>
            <a:fillRect/>
          </a:stretch>
        </p:blipFill>
        <p:spPr bwMode="auto">
          <a:xfrm>
            <a:off x="0" y="3600516"/>
            <a:ext cx="3200400" cy="2190684"/>
          </a:xfrm>
          <a:prstGeom prst="rect">
            <a:avLst/>
          </a:prstGeom>
          <a:noFill/>
        </p:spPr>
      </p:pic>
      <p:pic>
        <p:nvPicPr>
          <p:cNvPr id="14339" name="Picture 3" descr="E:\HCOE\BC IV\Pics\Portal frames\port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5014" y="3614070"/>
            <a:ext cx="3079586" cy="2177130"/>
          </a:xfrm>
          <a:prstGeom prst="rect">
            <a:avLst/>
          </a:prstGeom>
          <a:noFill/>
        </p:spPr>
      </p:pic>
      <p:pic>
        <p:nvPicPr>
          <p:cNvPr id="14340" name="Picture 4" descr="E:\HCOE\BC IV\Pics\Portal frames\used-frames-1.jpeg"/>
          <p:cNvPicPr>
            <a:picLocks noChangeAspect="1" noChangeArrowheads="1"/>
          </p:cNvPicPr>
          <p:nvPr/>
        </p:nvPicPr>
        <p:blipFill>
          <a:blip r:embed="rId4"/>
          <a:srcRect r="29408"/>
          <a:stretch>
            <a:fillRect/>
          </a:stretch>
        </p:blipFill>
        <p:spPr bwMode="auto">
          <a:xfrm>
            <a:off x="6400800" y="3595687"/>
            <a:ext cx="2743200" cy="21955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Single Storey Portal Frame Formats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Three Pin Portal Frame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17217"/>
            <a:ext cx="6705600" cy="4307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2000" y="29718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CONCRETE PORTAL FRAME</a:t>
            </a:r>
            <a:endParaRPr lang="en-GB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Concrete Portal Frame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Are manufactured from high quality pre-cast concrete which are suitably reinforced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Two storey and multi-span frames are available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Single span frames are slightly pitched (4° to 22.5 °)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Are designed to carry light weight roofing.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Walls are non-load bearing but have certain degree of fire resistivity, thermal and sound insulation and also withstand wind pressure.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Sheet wall claddings are fixed using hook bolts and </a:t>
            </a:r>
            <a:r>
              <a:rPr lang="en-AU" sz="2800" dirty="0" err="1" smtClean="0"/>
              <a:t>purlins</a:t>
            </a:r>
            <a:r>
              <a:rPr lang="en-AU" sz="2800" dirty="0" smtClean="0"/>
              <a:t>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Foundations are isolated base or pad of RCC.</a:t>
            </a:r>
          </a:p>
          <a:p>
            <a:endParaRPr lang="en-GB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Precast Concrete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Single Span Portal Frame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600200"/>
            <a:ext cx="6172200" cy="4984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Precast Concrete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Beam to Column Joint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1676400"/>
            <a:ext cx="382472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Precast Concrete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Multi-Span Portal Frame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t="2299"/>
          <a:stretch>
            <a:fillRect/>
          </a:stretch>
        </p:blipFill>
        <p:spPr bwMode="auto">
          <a:xfrm>
            <a:off x="381000" y="2057400"/>
            <a:ext cx="8461692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Precast Concrete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Foundation Details</a:t>
            </a:r>
          </a:p>
        </p:txBody>
      </p:sp>
      <p:pic>
        <p:nvPicPr>
          <p:cNvPr id="4098" name="Picture 2" descr="C:\Users\YAM RAI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1537" y="2057400"/>
            <a:ext cx="8272463" cy="39354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Precast Concrete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Splice Joint</a:t>
            </a:r>
          </a:p>
          <a:p>
            <a:r>
              <a:rPr lang="en-GB" sz="2800" dirty="0" smtClean="0"/>
              <a:t>(Joint made at point of </a:t>
            </a:r>
            <a:r>
              <a:rPr lang="en-GB" sz="2800" dirty="0" err="1" smtClean="0"/>
              <a:t>contraflexure</a:t>
            </a:r>
            <a:r>
              <a:rPr lang="en-GB" sz="2800" dirty="0" smtClean="0"/>
              <a:t>)</a:t>
            </a:r>
          </a:p>
        </p:txBody>
      </p:sp>
      <p:pic>
        <p:nvPicPr>
          <p:cNvPr id="5122" name="Picture 2" descr="C:\Users\YAM RAI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5669" y="2627313"/>
            <a:ext cx="4883731" cy="3011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Typical Precast Concrete Portal Frame Hinge Details</a:t>
            </a:r>
            <a:endParaRPr lang="en-GB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Apex or Crown Hinge Details</a:t>
            </a:r>
          </a:p>
        </p:txBody>
      </p:sp>
      <p:pic>
        <p:nvPicPr>
          <p:cNvPr id="6146" name="Picture 2" descr="C:\Users\YAM RAI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2209800"/>
            <a:ext cx="7315200" cy="34189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Typical Precast Concrete Portal Frame Hinge Details</a:t>
            </a:r>
            <a:endParaRPr lang="en-GB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Apex or Crown Hinge Details</a:t>
            </a:r>
          </a:p>
        </p:txBody>
      </p:sp>
      <p:pic>
        <p:nvPicPr>
          <p:cNvPr id="7170" name="Picture 2" descr="C:\Users\YAM RAI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09800"/>
            <a:ext cx="8324421" cy="3621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762000" y="152400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Examination Scheme</a:t>
            </a:r>
            <a:endParaRPr lang="en-GB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1931" y="2133600"/>
          <a:ext cx="8341069" cy="202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1669"/>
                <a:gridCol w="1152580"/>
                <a:gridCol w="870857"/>
                <a:gridCol w="1710363"/>
                <a:gridCol w="1153886"/>
                <a:gridCol w="870857"/>
                <a:gridCol w="870857"/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Theory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Practical 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endParaRPr lang="en-GB" b="1" dirty="0" smtClean="0"/>
                    </a:p>
                    <a:p>
                      <a:pPr algn="ctr"/>
                      <a:endParaRPr lang="en-GB" b="1" dirty="0" smtClean="0"/>
                    </a:p>
                    <a:p>
                      <a:pPr algn="ctr"/>
                      <a:endParaRPr lang="en-GB" b="1" dirty="0" smtClean="0"/>
                    </a:p>
                    <a:p>
                      <a:pPr algn="ctr"/>
                      <a:r>
                        <a:rPr lang="en-GB" b="1" dirty="0" smtClean="0"/>
                        <a:t>Total </a:t>
                      </a:r>
                      <a:endParaRPr lang="en-GB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Assessment Marks</a:t>
                      </a:r>
                      <a:endParaRPr lang="en-GB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Final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Assessment Marks</a:t>
                      </a:r>
                      <a:endParaRPr lang="en-GB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Final </a:t>
                      </a:r>
                      <a:endParaRPr lang="en-GB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Duration hours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Marks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Duration  hours 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Marks </a:t>
                      </a:r>
                      <a:endParaRPr lang="en-GB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/>
                        <a:t>1.5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40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50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smtClean="0">
                          <a:solidFill>
                            <a:srgbClr val="FF0000"/>
                          </a:solidFill>
                        </a:rPr>
                        <a:t>100</a:t>
                      </a:r>
                      <a:endParaRPr lang="en-GB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Typical Precast Concrete Portal Frame Hinge Details</a:t>
            </a:r>
            <a:endParaRPr lang="en-GB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Foundation Connection Hinge Details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538353"/>
            <a:ext cx="7924800" cy="4891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Concrete Portal Frame</a:t>
            </a:r>
            <a:endParaRPr lang="en-GB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Advantages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Produced in a factory so as to ensure accurate and predictable components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Standard range of components are used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Provide well balanced and flexible design range of roof profiles – single span, multi </a:t>
            </a:r>
            <a:r>
              <a:rPr lang="en-AU" sz="2800" dirty="0" smtClean="0"/>
              <a:t>span</a:t>
            </a:r>
            <a:endParaRPr lang="en-AU" sz="2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Maintenance is low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Built to resist fire and wind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Erection is of nut-bolt type and is quicker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Clean line of RCC portal are aesthetically pleasing</a:t>
            </a:r>
          </a:p>
          <a:p>
            <a:endParaRPr lang="en-GB" sz="28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2000" y="29718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STEEL PORTAL FRAME</a:t>
            </a:r>
            <a:endParaRPr lang="en-GB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Steel Portal Frame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 Standard I-section of beams, columns and box sections are used.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Lattice construction of flats, angles or tubular can also be used.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Welding or bolting is done for fabrication.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Designed to carry light-weight roof covering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Steel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Single Span Portal Frame</a:t>
            </a:r>
          </a:p>
        </p:txBody>
      </p:sp>
      <p:pic>
        <p:nvPicPr>
          <p:cNvPr id="9218" name="Picture 2" descr="C:\Users\YAM RAI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752600"/>
            <a:ext cx="7492225" cy="50530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Steel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Single Span Portal Frame</a:t>
            </a:r>
          </a:p>
        </p:txBody>
      </p:sp>
      <p:pic>
        <p:nvPicPr>
          <p:cNvPr id="6" name="Picture 10" descr="100-0099_IMG"/>
          <p:cNvPicPr>
            <a:picLocks noChangeAspect="1" noChangeArrowheads="1"/>
          </p:cNvPicPr>
          <p:nvPr/>
        </p:nvPicPr>
        <p:blipFill>
          <a:blip r:embed="rId2" cstate="print"/>
          <a:srcRect l="25999" r="507" b="-1334"/>
          <a:stretch>
            <a:fillRect/>
          </a:stretch>
        </p:blipFill>
        <p:spPr bwMode="auto">
          <a:xfrm>
            <a:off x="1828800" y="1828800"/>
            <a:ext cx="4724400" cy="4886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Steel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Beam to Column Joint</a:t>
            </a:r>
          </a:p>
        </p:txBody>
      </p:sp>
      <p:pic>
        <p:nvPicPr>
          <p:cNvPr id="10242" name="Picture 2" descr="C:\Users\YAM RAI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524000"/>
            <a:ext cx="6381750" cy="5264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Steel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Beam to Column Joint</a:t>
            </a:r>
          </a:p>
        </p:txBody>
      </p:sp>
      <p:pic>
        <p:nvPicPr>
          <p:cNvPr id="6" name="Picture 7" descr="101-0101_IM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981200"/>
            <a:ext cx="6553200" cy="4171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Steel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Multi-Span Portal Frame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744"/>
          <a:stretch>
            <a:fillRect/>
          </a:stretch>
        </p:blipFill>
        <p:spPr bwMode="auto">
          <a:xfrm>
            <a:off x="0" y="2209800"/>
            <a:ext cx="914400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Steel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Foundation Details</a:t>
            </a:r>
          </a:p>
        </p:txBody>
      </p:sp>
      <p:pic>
        <p:nvPicPr>
          <p:cNvPr id="12290" name="Picture 2" descr="C:\Users\YAM RAI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524000"/>
            <a:ext cx="6553587" cy="533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Course Objective</a:t>
            </a:r>
            <a:endParaRPr lang="en-GB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066800"/>
            <a:ext cx="83058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To provide knowledge to the students about portal frames, shell roofs and dome; fireplaces and chimneys; traditional timber construction; sound and thermal insulation; prevention of fire effects in buildings; measures to protect building components and finishes; various building service elements and about techniques for sustainable construction in buildings.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Steel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Foundation Details</a:t>
            </a:r>
          </a:p>
        </p:txBody>
      </p:sp>
      <p:grpSp>
        <p:nvGrpSpPr>
          <p:cNvPr id="6" name="Group 9"/>
          <p:cNvGrpSpPr>
            <a:grpSpLocks/>
          </p:cNvGrpSpPr>
          <p:nvPr/>
        </p:nvGrpSpPr>
        <p:grpSpPr bwMode="auto">
          <a:xfrm>
            <a:off x="1981200" y="1600200"/>
            <a:ext cx="4724400" cy="5242426"/>
            <a:chOff x="192" y="960"/>
            <a:chExt cx="2736" cy="3036"/>
          </a:xfrm>
        </p:grpSpPr>
        <p:pic>
          <p:nvPicPr>
            <p:cNvPr id="7" name="Picture 10" descr="DSC0001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92" y="960"/>
              <a:ext cx="1440" cy="1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11" descr="DSC0001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8" y="2208"/>
              <a:ext cx="2400" cy="178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Typical Steel Portal Frame Details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Splice Joint</a:t>
            </a:r>
          </a:p>
        </p:txBody>
      </p:sp>
      <p:pic>
        <p:nvPicPr>
          <p:cNvPr id="13315" name="Picture 3" descr="C:\Users\YAM RAI\Desktop\Untitled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2093913"/>
            <a:ext cx="7458075" cy="35448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Advantages and disadvantages of Steel Portal Frames</a:t>
            </a:r>
            <a:endParaRPr lang="en-GB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066800"/>
            <a:ext cx="8305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Advantages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Speed and ease of erection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Building can be quickly closed in and made water tight.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Framework prefabricated in a workshop and not affected by weather.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Site works such as drainage, roads etc can be carried out until framework is ready for erection.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No weather hold up during erecting the framework.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Connected together in factories by welding and site connections should be bolted.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Advantages and disadvantages of Steel Portal Frames</a:t>
            </a:r>
            <a:endParaRPr lang="en-GB" sz="32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1066800"/>
            <a:ext cx="8305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Disadvantages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 Although steel is incombustible it has a poor resistance to fire as it bends easily when hot. 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Subject to corrosion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2000" y="29718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TIMBER PORTAL FRAME</a:t>
            </a:r>
            <a:endParaRPr lang="en-GB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Timber Portal Frames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2800" dirty="0" smtClean="0"/>
              <a:t> Combination of slender timber sections glued or/and nailed together</a:t>
            </a:r>
          </a:p>
          <a:p>
            <a:pPr>
              <a:buFont typeface="Arial" pitchFamily="34" charset="0"/>
              <a:buChar char="•"/>
            </a:pPr>
            <a:r>
              <a:rPr lang="en-GB" sz="2800" dirty="0" smtClean="0"/>
              <a:t> Usually fabricated in two sections for ease of transport and are bolted together at the ridge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Timber Portal Frames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 smtClean="0"/>
              <a:t>Typical laminated timber curved member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52897"/>
            <a:ext cx="7010400" cy="4925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Timber Portal Frames</a:t>
            </a:r>
            <a:endParaRPr lang="en-GB" sz="3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066800"/>
            <a:ext cx="8305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/>
            <a:r>
              <a:rPr lang="en-AU" sz="2800" b="1" dirty="0" smtClean="0"/>
              <a:t>Advantages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Constructed from readily available material at economic cost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Light in weight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Easy to transport and erect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Can be trimmed and easily adjusted on site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Protection of fungi/termite attacked controlled by impregnation or surface treatment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AU" sz="2800" dirty="0" smtClean="0"/>
              <a:t>Pleasing appearance with either natural timber or painted finish.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2000" y="29718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 smtClean="0"/>
              <a:t>Thank you...</a:t>
            </a: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81940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762000" y="2971800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PORTAL FRAMES</a:t>
            </a:r>
            <a:endParaRPr lang="en-GB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Introduction to Portal frames</a:t>
            </a:r>
            <a:endParaRPr lang="en-GB" sz="3600" b="1" dirty="0"/>
          </a:p>
        </p:txBody>
      </p:sp>
      <p:pic>
        <p:nvPicPr>
          <p:cNvPr id="15362" name="Picture 2" descr="E:\HCOE\BC IV\Pics\Portal frames\416-Perth-Warehous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990600"/>
            <a:ext cx="8458200" cy="56550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Introduction to Portal frames</a:t>
            </a:r>
            <a:endParaRPr lang="en-GB" sz="3600" b="1" dirty="0"/>
          </a:p>
        </p:txBody>
      </p:sp>
      <p:pic>
        <p:nvPicPr>
          <p:cNvPr id="16386" name="Picture 2" descr="E:\HCOE\BC IV\Pics\Portal frames\12943 the birches 0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047174"/>
            <a:ext cx="7543800" cy="5658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Introduction to Portal frames</a:t>
            </a:r>
            <a:endParaRPr lang="en-GB" sz="3600" b="1" dirty="0"/>
          </a:p>
        </p:txBody>
      </p:sp>
      <p:pic>
        <p:nvPicPr>
          <p:cNvPr id="17410" name="Picture 2" descr="E:\HCOE\BC IV\Pics\Portal frames\port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373" y="990599"/>
            <a:ext cx="8199427" cy="57966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/>
          <p:cNvSpPr txBox="1"/>
          <p:nvPr/>
        </p:nvSpPr>
        <p:spPr>
          <a:xfrm>
            <a:off x="0" y="152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 smtClean="0"/>
              <a:t>Introduction to Portal frames</a:t>
            </a:r>
            <a:endParaRPr lang="en-GB" sz="3600" b="1" dirty="0"/>
          </a:p>
        </p:txBody>
      </p:sp>
      <p:pic>
        <p:nvPicPr>
          <p:cNvPr id="18434" name="Picture 2" descr="E:\HCOE\BC IV\Pics\Portal frames\used-frames-1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371600"/>
            <a:ext cx="8766690" cy="495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1002</Words>
  <Application>Microsoft Office PowerPoint</Application>
  <PresentationFormat>On-screen Show (4:3)</PresentationFormat>
  <Paragraphs>154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LANDSCAPE DESIGN  &amp;  SITE PLANNING</dc:title>
  <dc:creator>YAM RAI</dc:creator>
  <cp:lastModifiedBy>YAM RAI</cp:lastModifiedBy>
  <cp:revision>67</cp:revision>
  <dcterms:created xsi:type="dcterms:W3CDTF">2006-08-16T00:00:00Z</dcterms:created>
  <dcterms:modified xsi:type="dcterms:W3CDTF">2015-12-01T15:31:19Z</dcterms:modified>
</cp:coreProperties>
</file>